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58" r:id="rId5"/>
    <p:sldId id="260" r:id="rId6"/>
    <p:sldId id="262" r:id="rId7"/>
    <p:sldId id="261" r:id="rId8"/>
    <p:sldId id="263" r:id="rId9"/>
    <p:sldId id="266" r:id="rId10"/>
    <p:sldId id="264" r:id="rId11"/>
    <p:sldId id="265" r:id="rId12"/>
    <p:sldId id="267" r:id="rId13"/>
    <p:sldId id="268" r:id="rId14"/>
    <p:sldId id="269" r:id="rId15"/>
    <p:sldId id="270" r:id="rId16"/>
    <p:sldId id="272" r:id="rId17"/>
    <p:sldId id="274" r:id="rId1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7C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-680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BFECD78-3C8E-49F2-8FAB-59489D168ABB}" type="datetimeFigureOut">
              <a:rPr lang="en-US" smtClean="0"/>
              <a:t>17.12.13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FB56013-B943-42BA-886F-6F9D4EB85E9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-3"/>
            <a:ext cx="9166478" cy="68561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rgbClr val="497CBB"/>
                </a:solidFill>
              </a:rPr>
              <a:t>                      </a:t>
            </a:r>
            <a:endParaRPr lang="de-DE" sz="2000" dirty="0">
              <a:solidFill>
                <a:srgbClr val="497CBB"/>
              </a:solidFill>
            </a:endParaRPr>
          </a:p>
        </p:txBody>
      </p:sp>
      <p:sp>
        <p:nvSpPr>
          <p:cNvPr id="10" name="Rechteck 9"/>
          <p:cNvSpPr/>
          <p:nvPr userDrawn="1"/>
        </p:nvSpPr>
        <p:spPr>
          <a:xfrm>
            <a:off x="0" y="4833749"/>
            <a:ext cx="9166478" cy="320993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 smtClean="0">
                <a:solidFill>
                  <a:srgbClr val="497CBB"/>
                </a:solidFill>
              </a:rPr>
              <a:t>© FH Hagenberg,</a:t>
            </a:r>
            <a:r>
              <a:rPr lang="de-DE" sz="1200" b="1" baseline="0" dirty="0" smtClean="0">
                <a:solidFill>
                  <a:srgbClr val="497CBB"/>
                </a:solidFill>
              </a:rPr>
              <a:t> 2013 Mobile </a:t>
            </a:r>
            <a:r>
              <a:rPr lang="de-DE" sz="1200" b="1" baseline="0" dirty="0" err="1" smtClean="0">
                <a:solidFill>
                  <a:srgbClr val="497CBB"/>
                </a:solidFill>
              </a:rPr>
              <a:t>Health</a:t>
            </a:r>
            <a:r>
              <a:rPr lang="de-DE" sz="1200" b="1" baseline="0" dirty="0" smtClean="0">
                <a:solidFill>
                  <a:srgbClr val="497CBB"/>
                </a:solidFill>
              </a:rPr>
              <a:t> &amp; Sports</a:t>
            </a:r>
            <a:endParaRPr lang="de-DE" sz="1200" b="1" dirty="0">
              <a:solidFill>
                <a:srgbClr val="497CBB"/>
              </a:solidFill>
            </a:endParaRPr>
          </a:p>
        </p:txBody>
      </p:sp>
      <p:pic>
        <p:nvPicPr>
          <p:cNvPr id="11" name="Bild 10" descr="drugme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64" y="0"/>
            <a:ext cx="685613" cy="685613"/>
          </a:xfrm>
          <a:prstGeom prst="rect">
            <a:avLst/>
          </a:prstGeom>
        </p:spPr>
      </p:pic>
      <p:pic>
        <p:nvPicPr>
          <p:cNvPr id="12" name="Bild 11" descr="drugme.png"/>
          <p:cNvPicPr>
            <a:picLocks noChangeAspect="1"/>
          </p:cNvPicPr>
          <p:nvPr userDrawn="1"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666" y="606273"/>
            <a:ext cx="4249956" cy="424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/>
          <p:cNvSpPr txBox="1">
            <a:spLocks/>
          </p:cNvSpPr>
          <p:nvPr/>
        </p:nvSpPr>
        <p:spPr>
          <a:xfrm>
            <a:off x="675505" y="1"/>
            <a:ext cx="8229600" cy="83000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600" dirty="0" err="1" smtClean="0">
                <a:solidFill>
                  <a:srgbClr val="497CBB"/>
                </a:solidFill>
                <a:cs typeface="Arial"/>
              </a:rPr>
              <a:t>Medication</a:t>
            </a:r>
            <a:r>
              <a:rPr lang="de-DE" sz="3600" dirty="0" smtClean="0">
                <a:solidFill>
                  <a:srgbClr val="497CBB"/>
                </a:solidFill>
                <a:cs typeface="Arial"/>
              </a:rPr>
              <a:t> Plan Monitoring System</a:t>
            </a:r>
            <a:endParaRPr lang="de-DE" sz="3600" dirty="0">
              <a:solidFill>
                <a:srgbClr val="497CBB"/>
              </a:solidFill>
              <a:cs typeface="Arial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1461657" y="1169549"/>
            <a:ext cx="670161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b="1" dirty="0" smtClean="0">
                <a:solidFill>
                  <a:schemeClr val="bg1"/>
                </a:solidFill>
              </a:rPr>
              <a:t>Mobile </a:t>
            </a:r>
            <a:r>
              <a:rPr lang="de-DE" sz="4000" b="1" dirty="0" err="1" smtClean="0">
                <a:solidFill>
                  <a:schemeClr val="bg1"/>
                </a:solidFill>
              </a:rPr>
              <a:t>Health</a:t>
            </a:r>
            <a:r>
              <a:rPr lang="de-DE" sz="4000" b="1" dirty="0">
                <a:solidFill>
                  <a:schemeClr val="bg1"/>
                </a:solidFill>
              </a:rPr>
              <a:t> </a:t>
            </a:r>
            <a:r>
              <a:rPr lang="de-DE" sz="4000" b="1" dirty="0" smtClean="0">
                <a:solidFill>
                  <a:schemeClr val="bg1"/>
                </a:solidFill>
              </a:rPr>
              <a:t>&amp; Sports</a:t>
            </a:r>
          </a:p>
          <a:p>
            <a:pPr algn="ctr"/>
            <a:r>
              <a:rPr lang="de-DE" sz="4000" b="1" dirty="0" smtClean="0">
                <a:solidFill>
                  <a:schemeClr val="bg1"/>
                </a:solidFill>
              </a:rPr>
              <a:t>Final </a:t>
            </a:r>
            <a:r>
              <a:rPr lang="de-DE" sz="4000" b="1" dirty="0" err="1" smtClean="0">
                <a:solidFill>
                  <a:schemeClr val="bg1"/>
                </a:solidFill>
              </a:rPr>
              <a:t>Presentation</a:t>
            </a:r>
            <a:r>
              <a:rPr lang="de-DE" sz="4000" b="1" dirty="0" smtClean="0">
                <a:solidFill>
                  <a:schemeClr val="bg1"/>
                </a:solidFill>
              </a:rPr>
              <a:t> 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75505" y="3046986"/>
            <a:ext cx="1927531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 err="1" smtClean="0">
                <a:solidFill>
                  <a:srgbClr val="000000"/>
                </a:solidFill>
              </a:rPr>
              <a:t>Projectteam</a:t>
            </a:r>
            <a:r>
              <a:rPr lang="de-DE" sz="1600" b="1" dirty="0" smtClean="0">
                <a:solidFill>
                  <a:srgbClr val="000000"/>
                </a:solidFill>
              </a:rPr>
              <a:t>:</a:t>
            </a:r>
          </a:p>
          <a:p>
            <a:r>
              <a:rPr lang="pl-PL" sz="1600" dirty="0" err="1" smtClean="0">
                <a:solidFill>
                  <a:srgbClr val="000000"/>
                </a:solidFill>
              </a:rPr>
              <a:t>Endalkachew</a:t>
            </a:r>
            <a:r>
              <a:rPr lang="pl-PL" sz="1600" dirty="0" smtClean="0">
                <a:solidFill>
                  <a:srgbClr val="000000"/>
                </a:solidFill>
              </a:rPr>
              <a:t> </a:t>
            </a:r>
            <a:r>
              <a:rPr lang="de-DE" sz="1600" dirty="0" err="1" smtClean="0">
                <a:solidFill>
                  <a:srgbClr val="000000"/>
                </a:solidFill>
              </a:rPr>
              <a:t>Asnake</a:t>
            </a:r>
            <a:endParaRPr lang="de-DE" sz="1600" dirty="0" smtClean="0">
              <a:solidFill>
                <a:srgbClr val="000000"/>
              </a:solidFill>
            </a:endParaRPr>
          </a:p>
          <a:p>
            <a:r>
              <a:rPr lang="de-DE" sz="1600" dirty="0" smtClean="0">
                <a:solidFill>
                  <a:srgbClr val="000000"/>
                </a:solidFill>
              </a:rPr>
              <a:t>Christoph </a:t>
            </a:r>
            <a:r>
              <a:rPr lang="de-DE" sz="1600" dirty="0" err="1" smtClean="0">
                <a:solidFill>
                  <a:srgbClr val="000000"/>
                </a:solidFill>
              </a:rPr>
              <a:t>Kieslich</a:t>
            </a:r>
            <a:endParaRPr lang="de-DE" sz="1600" dirty="0" smtClean="0">
              <a:solidFill>
                <a:srgbClr val="000000"/>
              </a:solidFill>
            </a:endParaRPr>
          </a:p>
          <a:p>
            <a:r>
              <a:rPr lang="de-DE" sz="1600" dirty="0" smtClean="0">
                <a:solidFill>
                  <a:srgbClr val="000000"/>
                </a:solidFill>
              </a:rPr>
              <a:t>Manuel Lindorfer</a:t>
            </a:r>
          </a:p>
          <a:p>
            <a:r>
              <a:rPr lang="de-DE" sz="1600" dirty="0" smtClean="0">
                <a:solidFill>
                  <a:srgbClr val="000000"/>
                </a:solidFill>
              </a:rPr>
              <a:t>Bernhard Stemmer</a:t>
            </a:r>
          </a:p>
          <a:p>
            <a:endParaRPr lang="de-D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416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Website – 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edit</a:t>
            </a:r>
            <a:r>
              <a:rPr lang="de-DE" sz="4000" dirty="0" smtClean="0">
                <a:solidFill>
                  <a:srgbClr val="497CBB"/>
                </a:solidFill>
                <a:cs typeface="Arial"/>
              </a:rPr>
              <a:t> plan</a:t>
            </a:r>
            <a:br>
              <a:rPr lang="de-DE" sz="4000" dirty="0" smtClean="0">
                <a:solidFill>
                  <a:srgbClr val="497CBB"/>
                </a:solidFill>
                <a:cs typeface="Arial"/>
              </a:rPr>
            </a:b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5" name="Bild 4" descr="web-edit-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1080000"/>
            <a:ext cx="7200000" cy="33916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63836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Website – Patient Detail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3" name="Bild 2" descr="web-detai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1080001"/>
            <a:ext cx="7200000" cy="3381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" name="Gerade Verbindung mit Pfeil 4"/>
          <p:cNvCxnSpPr/>
          <p:nvPr/>
        </p:nvCxnSpPr>
        <p:spPr>
          <a:xfrm flipV="1">
            <a:off x="3242023" y="3675957"/>
            <a:ext cx="836318" cy="2478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Bild 3" descr="web-synchroniza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982" y="1621138"/>
            <a:ext cx="4726161" cy="2215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5069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App – Startscreen</a:t>
            </a:r>
            <a:br>
              <a:rPr lang="de-DE" sz="4000" dirty="0" smtClean="0">
                <a:solidFill>
                  <a:srgbClr val="497CBB"/>
                </a:solidFill>
                <a:cs typeface="Arial"/>
              </a:rPr>
            </a:b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4" name="Bild 3" descr="startscreen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00" y="360000"/>
            <a:ext cx="2804714" cy="4680000"/>
          </a:xfrm>
          <a:prstGeom prst="rect">
            <a:avLst/>
          </a:prstGeom>
        </p:spPr>
      </p:pic>
      <p:cxnSp>
        <p:nvCxnSpPr>
          <p:cNvPr id="7" name="Gerade Verbindung mit Pfeil 6"/>
          <p:cNvCxnSpPr/>
          <p:nvPr/>
        </p:nvCxnSpPr>
        <p:spPr>
          <a:xfrm flipV="1">
            <a:off x="2643177" y="1910258"/>
            <a:ext cx="1053141" cy="37172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978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App – 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Medicine</a:t>
            </a:r>
            <a:r>
              <a:rPr lang="de-DE" sz="4000" dirty="0" smtClean="0">
                <a:solidFill>
                  <a:srgbClr val="497CBB"/>
                </a:solidFill>
                <a:cs typeface="Arial"/>
              </a:rPr>
              <a:t> 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detail</a:t>
            </a:r>
            <a:r>
              <a:rPr lang="de-DE" sz="4000" dirty="0" smtClean="0">
                <a:solidFill>
                  <a:srgbClr val="497CBB"/>
                </a:solidFill>
                <a:cs typeface="Arial"/>
              </a:rPr>
              <a:t/>
            </a:r>
            <a:br>
              <a:rPr lang="de-DE" sz="4000" dirty="0" smtClean="0">
                <a:solidFill>
                  <a:srgbClr val="497CBB"/>
                </a:solidFill>
                <a:cs typeface="Arial"/>
              </a:rPr>
            </a:b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3" name="Bild 2" descr="medication_intake_detail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00" y="360000"/>
            <a:ext cx="2804714" cy="46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235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App – </a:t>
            </a:r>
            <a:r>
              <a:rPr lang="de-DE" sz="4000" dirty="0" err="1">
                <a:solidFill>
                  <a:srgbClr val="497CBB"/>
                </a:solidFill>
                <a:cs typeface="Arial"/>
              </a:rPr>
              <a:t>I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ntake</a:t>
            </a:r>
            <a:r>
              <a:rPr lang="de-DE" sz="4000" dirty="0" smtClean="0">
                <a:solidFill>
                  <a:srgbClr val="497CBB"/>
                </a:solidFill>
                <a:cs typeface="Arial"/>
              </a:rPr>
              <a:t> </a:t>
            </a:r>
            <a:r>
              <a:rPr lang="de-DE" sz="4000" dirty="0" err="1">
                <a:solidFill>
                  <a:srgbClr val="497CBB"/>
                </a:solidFill>
                <a:cs typeface="Arial"/>
              </a:rPr>
              <a:t>n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otification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3" name="Bild 2" descr="medication_intake_details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00" y="360000"/>
            <a:ext cx="2804714" cy="4680000"/>
          </a:xfrm>
          <a:prstGeom prst="rect">
            <a:avLst/>
          </a:prstGeom>
        </p:spPr>
      </p:pic>
      <p:pic>
        <p:nvPicPr>
          <p:cNvPr id="4" name="alarm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72289" y="1145844"/>
            <a:ext cx="1831466" cy="309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114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App – Push 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notification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3" name="Bild 2" descr="medication_intake_details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00" y="360000"/>
            <a:ext cx="2804714" cy="4680000"/>
          </a:xfrm>
          <a:prstGeom prst="rect">
            <a:avLst/>
          </a:prstGeom>
        </p:spPr>
      </p:pic>
      <p:pic>
        <p:nvPicPr>
          <p:cNvPr id="5" name="pushnotifica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76248" y="1187460"/>
            <a:ext cx="1815260" cy="302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216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Possibl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e</a:t>
            </a:r>
            <a:r>
              <a:rPr lang="de-DE" sz="4000" dirty="0" smtClean="0">
                <a:solidFill>
                  <a:srgbClr val="497CBB"/>
                </a:solidFill>
                <a:cs typeface="Arial"/>
              </a:rPr>
              <a:t> 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extensions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1084116" y="803140"/>
            <a:ext cx="7072565" cy="4359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de-DE" sz="2800" dirty="0" smtClean="0">
                <a:solidFill>
                  <a:srgbClr val="000000"/>
                </a:solidFill>
              </a:rPr>
              <a:t>Secure </a:t>
            </a:r>
            <a:r>
              <a:rPr lang="de-DE" sz="2800" dirty="0" err="1" smtClean="0">
                <a:solidFill>
                  <a:srgbClr val="000000"/>
                </a:solidFill>
              </a:rPr>
              <a:t>channel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 err="1" smtClean="0">
                <a:solidFill>
                  <a:srgbClr val="000000"/>
                </a:solidFill>
              </a:rPr>
              <a:t>for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 err="1" smtClean="0">
                <a:solidFill>
                  <a:srgbClr val="000000"/>
                </a:solidFill>
              </a:rPr>
              <a:t>data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 err="1" smtClean="0">
                <a:solidFill>
                  <a:srgbClr val="000000"/>
                </a:solidFill>
              </a:rPr>
              <a:t>transfer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de-DE" sz="2800" dirty="0" err="1" smtClean="0">
                <a:solidFill>
                  <a:srgbClr val="000000"/>
                </a:solidFill>
              </a:rPr>
              <a:t>Medication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>
                <a:solidFill>
                  <a:srgbClr val="000000"/>
                </a:solidFill>
              </a:rPr>
              <a:t>p</a:t>
            </a:r>
            <a:r>
              <a:rPr lang="de-DE" sz="2800" dirty="0" smtClean="0">
                <a:solidFill>
                  <a:srgbClr val="000000"/>
                </a:solidFill>
              </a:rPr>
              <a:t>lan </a:t>
            </a:r>
            <a:r>
              <a:rPr lang="de-DE" sz="2800" dirty="0" err="1" smtClean="0">
                <a:solidFill>
                  <a:srgbClr val="000000"/>
                </a:solidFill>
              </a:rPr>
              <a:t>t</a:t>
            </a:r>
            <a:r>
              <a:rPr lang="de-DE" sz="2800" dirty="0" err="1" smtClean="0">
                <a:solidFill>
                  <a:srgbClr val="000000"/>
                </a:solidFill>
              </a:rPr>
              <a:t>emplate</a:t>
            </a:r>
            <a:endParaRPr lang="de-DE" sz="2800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de-DE" sz="2800" dirty="0" err="1" smtClean="0">
                <a:solidFill>
                  <a:srgbClr val="000000"/>
                </a:solidFill>
              </a:rPr>
              <a:t>Intake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 err="1" smtClean="0">
                <a:solidFill>
                  <a:srgbClr val="000000"/>
                </a:solidFill>
              </a:rPr>
              <a:t>confirmation</a:t>
            </a:r>
            <a:endParaRPr lang="de-DE" sz="2800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de-DE" sz="2800" dirty="0" err="1" smtClean="0">
                <a:solidFill>
                  <a:srgbClr val="000000"/>
                </a:solidFill>
              </a:rPr>
              <a:t>Medication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 err="1" smtClean="0">
                <a:solidFill>
                  <a:srgbClr val="000000"/>
                </a:solidFill>
              </a:rPr>
              <a:t>report</a:t>
            </a:r>
            <a:endParaRPr lang="de-DE" sz="2800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de-DE" sz="2800" dirty="0" err="1" smtClean="0">
                <a:solidFill>
                  <a:srgbClr val="000000"/>
                </a:solidFill>
              </a:rPr>
              <a:t>Notification</a:t>
            </a:r>
            <a:r>
              <a:rPr lang="de-DE" sz="2800" dirty="0" smtClean="0">
                <a:solidFill>
                  <a:srgbClr val="000000"/>
                </a:solidFill>
              </a:rPr>
              <a:t> Sounds </a:t>
            </a:r>
            <a:r>
              <a:rPr lang="de-DE" sz="2800" dirty="0" err="1" smtClean="0">
                <a:solidFill>
                  <a:srgbClr val="000000"/>
                </a:solidFill>
              </a:rPr>
              <a:t>for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 err="1" smtClean="0">
                <a:solidFill>
                  <a:srgbClr val="000000"/>
                </a:solidFill>
              </a:rPr>
              <a:t>differnt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 err="1" smtClean="0">
                <a:solidFill>
                  <a:srgbClr val="000000"/>
                </a:solidFill>
              </a:rPr>
              <a:t>Medicines</a:t>
            </a:r>
            <a:endParaRPr lang="de-DE" sz="2800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de-DE" sz="2800" dirty="0" err="1" smtClean="0">
                <a:solidFill>
                  <a:srgbClr val="000000"/>
                </a:solidFill>
              </a:rPr>
              <a:t>Medication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 err="1" smtClean="0">
                <a:solidFill>
                  <a:srgbClr val="000000"/>
                </a:solidFill>
              </a:rPr>
              <a:t>Playlist</a:t>
            </a:r>
            <a:endParaRPr lang="de-DE" sz="2800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de-DE" sz="2800" dirty="0" err="1" smtClean="0">
                <a:solidFill>
                  <a:srgbClr val="000000"/>
                </a:solidFill>
              </a:rPr>
              <a:t>Daydream</a:t>
            </a:r>
            <a:r>
              <a:rPr lang="de-DE" sz="2800" dirty="0" smtClean="0">
                <a:solidFill>
                  <a:srgbClr val="000000"/>
                </a:solidFill>
              </a:rPr>
              <a:t> </a:t>
            </a:r>
            <a:r>
              <a:rPr lang="de-DE" sz="2800" dirty="0" err="1" smtClean="0">
                <a:solidFill>
                  <a:srgbClr val="000000"/>
                </a:solidFill>
              </a:rPr>
              <a:t>Function</a:t>
            </a:r>
            <a:r>
              <a:rPr lang="de-DE" sz="2800" dirty="0" smtClean="0">
                <a:solidFill>
                  <a:srgbClr val="000000"/>
                </a:solidFill>
              </a:rPr>
              <a:t> in Android</a:t>
            </a:r>
          </a:p>
          <a:p>
            <a:pPr marL="285750" indent="-285750">
              <a:buFont typeface="Arial"/>
              <a:buChar char="•"/>
            </a:pPr>
            <a:endParaRPr lang="de-D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041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That</a:t>
            </a:r>
            <a:r>
              <a:rPr lang="de-DE" sz="4000" dirty="0" smtClean="0">
                <a:solidFill>
                  <a:srgbClr val="497CBB"/>
                </a:solidFill>
                <a:cs typeface="Arial"/>
              </a:rPr>
              <a:t> was 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DrugMe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247798" y="1309100"/>
            <a:ext cx="87761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5400" b="1" dirty="0" err="1" smtClean="0">
                <a:solidFill>
                  <a:srgbClr val="000000"/>
                </a:solidFill>
              </a:rPr>
              <a:t>Thank</a:t>
            </a:r>
            <a:r>
              <a:rPr lang="de-DE" sz="5400" b="1" dirty="0" err="1" smtClean="0">
                <a:solidFill>
                  <a:srgbClr val="000000"/>
                </a:solidFill>
              </a:rPr>
              <a:t>‘s</a:t>
            </a:r>
            <a:r>
              <a:rPr lang="de-DE" sz="5400" b="1" dirty="0" smtClean="0">
                <a:solidFill>
                  <a:srgbClr val="000000"/>
                </a:solidFill>
              </a:rPr>
              <a:t> </a:t>
            </a:r>
            <a:r>
              <a:rPr lang="de-DE" sz="5400" b="1" dirty="0" err="1" smtClean="0">
                <a:solidFill>
                  <a:srgbClr val="000000"/>
                </a:solidFill>
              </a:rPr>
              <a:t>for</a:t>
            </a:r>
            <a:r>
              <a:rPr lang="de-DE" sz="5400" b="1" dirty="0" smtClean="0">
                <a:solidFill>
                  <a:srgbClr val="000000"/>
                </a:solidFill>
              </a:rPr>
              <a:t> </a:t>
            </a:r>
            <a:r>
              <a:rPr lang="de-DE" sz="5400" b="1" dirty="0" err="1" smtClean="0">
                <a:solidFill>
                  <a:srgbClr val="000000"/>
                </a:solidFill>
              </a:rPr>
              <a:t>your</a:t>
            </a:r>
            <a:r>
              <a:rPr lang="de-DE" sz="5400" b="1" dirty="0" smtClean="0">
                <a:solidFill>
                  <a:srgbClr val="000000"/>
                </a:solidFill>
              </a:rPr>
              <a:t> </a:t>
            </a:r>
            <a:r>
              <a:rPr lang="de-DE" sz="5400" b="1" dirty="0" err="1" smtClean="0">
                <a:solidFill>
                  <a:srgbClr val="000000"/>
                </a:solidFill>
              </a:rPr>
              <a:t>attention</a:t>
            </a:r>
            <a:r>
              <a:rPr lang="de-DE" sz="5400" b="1" dirty="0" smtClean="0">
                <a:solidFill>
                  <a:srgbClr val="000000"/>
                </a:solidFill>
              </a:rPr>
              <a:t>!</a:t>
            </a:r>
          </a:p>
          <a:p>
            <a:pPr algn="ctr"/>
            <a:endParaRPr lang="de-DE" sz="5400" b="1" dirty="0">
              <a:solidFill>
                <a:srgbClr val="000000"/>
              </a:solidFill>
            </a:endParaRPr>
          </a:p>
          <a:p>
            <a:pPr algn="ctr"/>
            <a:r>
              <a:rPr lang="de-DE" sz="5400" b="1" dirty="0" err="1" smtClean="0">
                <a:solidFill>
                  <a:srgbClr val="000000"/>
                </a:solidFill>
              </a:rPr>
              <a:t>Questions</a:t>
            </a:r>
            <a:r>
              <a:rPr lang="de-DE" sz="5400" b="1" dirty="0" smtClean="0">
                <a:solidFill>
                  <a:srgbClr val="000000"/>
                </a:solidFill>
              </a:rPr>
              <a:t>!</a:t>
            </a:r>
            <a:endParaRPr lang="de-DE" sz="54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354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Motivation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74947" y="923706"/>
            <a:ext cx="8414804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4000" b="1" dirty="0" err="1" smtClean="0">
                <a:solidFill>
                  <a:srgbClr val="000000"/>
                </a:solidFill>
              </a:rPr>
              <a:t>Did</a:t>
            </a:r>
            <a:r>
              <a:rPr lang="de-DE" sz="4000" b="1" dirty="0" smtClean="0">
                <a:solidFill>
                  <a:srgbClr val="000000"/>
                </a:solidFill>
              </a:rPr>
              <a:t> I </a:t>
            </a:r>
            <a:r>
              <a:rPr lang="de-DE" sz="4000" b="1" dirty="0" err="1" smtClean="0">
                <a:solidFill>
                  <a:srgbClr val="000000"/>
                </a:solidFill>
              </a:rPr>
              <a:t>take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my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medicine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correctly</a:t>
            </a:r>
            <a:r>
              <a:rPr lang="de-DE" sz="4000" b="1" dirty="0" smtClean="0">
                <a:solidFill>
                  <a:srgbClr val="000000"/>
                </a:solidFill>
              </a:rPr>
              <a:t>? </a:t>
            </a:r>
          </a:p>
          <a:p>
            <a:pPr algn="ctr">
              <a:lnSpc>
                <a:spcPct val="130000"/>
              </a:lnSpc>
            </a:pPr>
            <a:r>
              <a:rPr lang="de-DE" sz="4000" b="1" dirty="0" smtClean="0">
                <a:solidFill>
                  <a:srgbClr val="000000"/>
                </a:solidFill>
              </a:rPr>
              <a:t>Was </a:t>
            </a:r>
            <a:r>
              <a:rPr lang="de-DE" sz="4000" b="1" dirty="0" err="1" smtClean="0">
                <a:solidFill>
                  <a:srgbClr val="000000"/>
                </a:solidFill>
              </a:rPr>
              <a:t>it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the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correct</a:t>
            </a:r>
            <a:r>
              <a:rPr lang="de-DE" sz="4000" b="1" dirty="0" smtClean="0">
                <a:solidFill>
                  <a:srgbClr val="000000"/>
                </a:solidFill>
              </a:rPr>
              <a:t> dose? </a:t>
            </a:r>
          </a:p>
          <a:p>
            <a:pPr algn="ctr">
              <a:lnSpc>
                <a:spcPct val="130000"/>
              </a:lnSpc>
            </a:pPr>
            <a:r>
              <a:rPr lang="de-DE" sz="4000" b="1" dirty="0" err="1" smtClean="0">
                <a:solidFill>
                  <a:srgbClr val="000000"/>
                </a:solidFill>
              </a:rPr>
              <a:t>Did</a:t>
            </a:r>
            <a:r>
              <a:rPr lang="de-DE" sz="4000" b="1" dirty="0" smtClean="0">
                <a:solidFill>
                  <a:srgbClr val="000000"/>
                </a:solidFill>
              </a:rPr>
              <a:t> I </a:t>
            </a:r>
            <a:r>
              <a:rPr lang="de-DE" sz="4000" b="1" dirty="0" err="1" smtClean="0">
                <a:solidFill>
                  <a:srgbClr val="000000"/>
                </a:solidFill>
              </a:rPr>
              <a:t>forget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something</a:t>
            </a:r>
            <a:r>
              <a:rPr lang="de-DE" sz="4000" b="1" dirty="0" smtClean="0">
                <a:solidFill>
                  <a:srgbClr val="000000"/>
                </a:solidFill>
              </a:rPr>
              <a:t>?</a:t>
            </a:r>
          </a:p>
          <a:p>
            <a:pPr algn="ctr">
              <a:lnSpc>
                <a:spcPct val="130000"/>
              </a:lnSpc>
            </a:pPr>
            <a:r>
              <a:rPr lang="de-DE" sz="4000" b="1" dirty="0" err="1" smtClean="0">
                <a:solidFill>
                  <a:srgbClr val="000000"/>
                </a:solidFill>
              </a:rPr>
              <a:t>Did</a:t>
            </a:r>
            <a:r>
              <a:rPr lang="de-DE" sz="4000" b="1" dirty="0" smtClean="0">
                <a:solidFill>
                  <a:srgbClr val="000000"/>
                </a:solidFill>
              </a:rPr>
              <a:t> I </a:t>
            </a:r>
            <a:r>
              <a:rPr lang="de-DE" sz="4000" b="1" dirty="0" err="1" smtClean="0">
                <a:solidFill>
                  <a:srgbClr val="000000"/>
                </a:solidFill>
              </a:rPr>
              <a:t>already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take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it</a:t>
            </a:r>
            <a:r>
              <a:rPr lang="de-DE" sz="4000" b="1" dirty="0" smtClean="0">
                <a:solidFill>
                  <a:srgbClr val="000000"/>
                </a:solidFill>
              </a:rPr>
              <a:t>?</a:t>
            </a:r>
            <a:endParaRPr lang="de-DE" sz="4000" b="1" dirty="0" smtClean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de-DE" dirty="0">
              <a:solidFill>
                <a:srgbClr val="000000"/>
              </a:solidFill>
            </a:endParaRPr>
          </a:p>
        </p:txBody>
      </p:sp>
      <p:cxnSp>
        <p:nvCxnSpPr>
          <p:cNvPr id="5" name="Gerade Verbindung 4"/>
          <p:cNvCxnSpPr/>
          <p:nvPr/>
        </p:nvCxnSpPr>
        <p:spPr>
          <a:xfrm flipV="1">
            <a:off x="1218340" y="923706"/>
            <a:ext cx="6958990" cy="3570208"/>
          </a:xfrm>
          <a:prstGeom prst="line">
            <a:avLst/>
          </a:prstGeom>
          <a:ln w="127000" cmpd="sng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Gerade Verbindung 7"/>
          <p:cNvCxnSpPr/>
          <p:nvPr/>
        </p:nvCxnSpPr>
        <p:spPr>
          <a:xfrm flipH="1" flipV="1">
            <a:off x="1370740" y="1076106"/>
            <a:ext cx="6806590" cy="3417808"/>
          </a:xfrm>
          <a:prstGeom prst="line">
            <a:avLst/>
          </a:prstGeom>
          <a:ln w="127000" cmpd="sng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5254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DrugMe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474947" y="923706"/>
            <a:ext cx="8414804" cy="3639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4000" b="1" dirty="0" smtClean="0">
                <a:solidFill>
                  <a:srgbClr val="000000"/>
                </a:solidFill>
              </a:rPr>
              <a:t>App </a:t>
            </a:r>
            <a:r>
              <a:rPr lang="de-DE" sz="4000" b="1" dirty="0" err="1" smtClean="0">
                <a:solidFill>
                  <a:srgbClr val="000000"/>
                </a:solidFill>
              </a:rPr>
              <a:t>reminds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you</a:t>
            </a:r>
            <a:r>
              <a:rPr lang="de-DE" sz="4000" b="1" dirty="0" smtClean="0">
                <a:solidFill>
                  <a:srgbClr val="000000"/>
                </a:solidFill>
              </a:rPr>
              <a:t>...</a:t>
            </a:r>
          </a:p>
          <a:p>
            <a:pPr algn="ctr">
              <a:lnSpc>
                <a:spcPct val="130000"/>
              </a:lnSpc>
            </a:pPr>
            <a:r>
              <a:rPr lang="de-DE" sz="4000" b="1" dirty="0" smtClean="0">
                <a:solidFill>
                  <a:srgbClr val="000000"/>
                </a:solidFill>
              </a:rPr>
              <a:t>...</a:t>
            </a:r>
            <a:r>
              <a:rPr lang="de-DE" sz="4000" b="1" dirty="0" err="1" smtClean="0">
                <a:solidFill>
                  <a:srgbClr val="000000"/>
                </a:solidFill>
              </a:rPr>
              <a:t>to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take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your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medicine</a:t>
            </a:r>
            <a:r>
              <a:rPr lang="de-DE" sz="4000" b="1" dirty="0" smtClean="0">
                <a:solidFill>
                  <a:srgbClr val="000000"/>
                </a:solidFill>
              </a:rPr>
              <a:t>!</a:t>
            </a:r>
            <a:endParaRPr lang="de-DE" sz="4000" b="1" dirty="0" smtClean="0">
              <a:solidFill>
                <a:srgbClr val="000000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4000" b="1" dirty="0" smtClean="0">
                <a:solidFill>
                  <a:srgbClr val="000000"/>
                </a:solidFill>
              </a:rPr>
              <a:t>...</a:t>
            </a:r>
            <a:r>
              <a:rPr lang="de-DE" sz="4000" b="1" dirty="0" err="1" smtClean="0">
                <a:solidFill>
                  <a:srgbClr val="000000"/>
                </a:solidFill>
              </a:rPr>
              <a:t>when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and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how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often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to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take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it!</a:t>
            </a:r>
            <a:endParaRPr lang="de-DE" sz="4000" b="1" dirty="0" smtClean="0">
              <a:solidFill>
                <a:srgbClr val="000000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4000" b="1" dirty="0" smtClean="0">
                <a:solidFill>
                  <a:srgbClr val="000000"/>
                </a:solidFill>
              </a:rPr>
              <a:t>...</a:t>
            </a:r>
            <a:r>
              <a:rPr lang="de-DE" sz="4000" b="1" dirty="0" err="1" smtClean="0">
                <a:solidFill>
                  <a:srgbClr val="000000"/>
                </a:solidFill>
              </a:rPr>
              <a:t>how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much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you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have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to</a:t>
            </a:r>
            <a:r>
              <a:rPr lang="de-DE" sz="4000" b="1" dirty="0" smtClean="0">
                <a:solidFill>
                  <a:srgbClr val="000000"/>
                </a:solidFill>
              </a:rPr>
              <a:t> </a:t>
            </a:r>
            <a:r>
              <a:rPr lang="de-DE" sz="4000" b="1" dirty="0" err="1" smtClean="0">
                <a:solidFill>
                  <a:srgbClr val="000000"/>
                </a:solidFill>
              </a:rPr>
              <a:t>take</a:t>
            </a:r>
            <a:r>
              <a:rPr lang="de-DE" sz="4000" b="1" dirty="0" smtClean="0">
                <a:solidFill>
                  <a:srgbClr val="000000"/>
                </a:solidFill>
              </a:rPr>
              <a:t>!</a:t>
            </a:r>
            <a:endParaRPr lang="de-DE" sz="4000" b="1" dirty="0" smtClean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de-D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301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Big Picture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6" name="Bild 5" descr="phone_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71" y="1827593"/>
            <a:ext cx="1216510" cy="211310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Rechteck 8"/>
          <p:cNvSpPr/>
          <p:nvPr/>
        </p:nvSpPr>
        <p:spPr>
          <a:xfrm>
            <a:off x="3093237" y="1684444"/>
            <a:ext cx="2471890" cy="24025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" name="Gerade Verbindung mit Pfeil 10"/>
          <p:cNvCxnSpPr/>
          <p:nvPr/>
        </p:nvCxnSpPr>
        <p:spPr>
          <a:xfrm>
            <a:off x="1690011" y="2314261"/>
            <a:ext cx="124958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3318428" y="1622998"/>
            <a:ext cx="2071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smtClean="0">
                <a:solidFill>
                  <a:srgbClr val="000000"/>
                </a:solidFill>
              </a:rPr>
              <a:t>Server + Database</a:t>
            </a:r>
            <a:endParaRPr lang="de-DE" sz="2000" dirty="0">
              <a:solidFill>
                <a:srgbClr val="000000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315117" y="1422943"/>
            <a:ext cx="13748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smtClean="0">
                <a:solidFill>
                  <a:srgbClr val="000000"/>
                </a:solidFill>
              </a:rPr>
              <a:t>Patient</a:t>
            </a:r>
          </a:p>
        </p:txBody>
      </p:sp>
      <p:sp>
        <p:nvSpPr>
          <p:cNvPr id="16" name="Rechteck 15"/>
          <p:cNvSpPr/>
          <p:nvPr/>
        </p:nvSpPr>
        <p:spPr>
          <a:xfrm>
            <a:off x="3235312" y="2070392"/>
            <a:ext cx="1070176" cy="17966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4424373" y="2060066"/>
            <a:ext cx="1026952" cy="17966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3421268" y="2064867"/>
            <a:ext cx="7072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rgbClr val="000000"/>
                </a:solidFill>
              </a:rPr>
              <a:t>Patient</a:t>
            </a:r>
            <a:endParaRPr lang="de-DE" sz="1400" dirty="0">
              <a:solidFill>
                <a:srgbClr val="000000"/>
              </a:solidFill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4386880" y="2074792"/>
            <a:ext cx="1121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rgbClr val="000000"/>
                </a:solidFill>
              </a:rPr>
              <a:t>Medical Plan</a:t>
            </a:r>
            <a:endParaRPr lang="de-DE" sz="1400" dirty="0">
              <a:solidFill>
                <a:srgbClr val="000000"/>
              </a:solidFill>
            </a:endParaRPr>
          </a:p>
        </p:txBody>
      </p:sp>
      <p:pic>
        <p:nvPicPr>
          <p:cNvPr id="20" name="Bild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959" y="2059555"/>
            <a:ext cx="1692272" cy="1692272"/>
          </a:xfrm>
          <a:prstGeom prst="rect">
            <a:avLst/>
          </a:prstGeom>
        </p:spPr>
      </p:pic>
      <p:sp>
        <p:nvSpPr>
          <p:cNvPr id="21" name="Textfeld 20"/>
          <p:cNvSpPr txBox="1"/>
          <p:nvPr/>
        </p:nvSpPr>
        <p:spPr>
          <a:xfrm>
            <a:off x="7530791" y="1622888"/>
            <a:ext cx="1358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 smtClean="0">
                <a:solidFill>
                  <a:srgbClr val="000000"/>
                </a:solidFill>
              </a:rPr>
              <a:t>Doctor</a:t>
            </a:r>
            <a:endParaRPr lang="de-DE" sz="2000" b="1" dirty="0">
              <a:solidFill>
                <a:srgbClr val="000000"/>
              </a:solidFill>
            </a:endParaRPr>
          </a:p>
        </p:txBody>
      </p:sp>
      <p:pic>
        <p:nvPicPr>
          <p:cNvPr id="22" name="Bild 21" descr="laptop_f010-20111223152102-0000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144" y="2464309"/>
            <a:ext cx="1156905" cy="1156905"/>
          </a:xfrm>
          <a:prstGeom prst="rect">
            <a:avLst/>
          </a:prstGeom>
        </p:spPr>
      </p:pic>
      <p:cxnSp>
        <p:nvCxnSpPr>
          <p:cNvPr id="23" name="Gerade Verbindung mit Pfeil 22"/>
          <p:cNvCxnSpPr/>
          <p:nvPr/>
        </p:nvCxnSpPr>
        <p:spPr>
          <a:xfrm flipH="1">
            <a:off x="5689026" y="2699613"/>
            <a:ext cx="1060787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 flipH="1" flipV="1">
            <a:off x="1690011" y="2990338"/>
            <a:ext cx="124958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feld 29"/>
          <p:cNvSpPr txBox="1"/>
          <p:nvPr/>
        </p:nvSpPr>
        <p:spPr>
          <a:xfrm>
            <a:off x="1884618" y="1940663"/>
            <a:ext cx="90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>
                <a:solidFill>
                  <a:srgbClr val="000000"/>
                </a:solidFill>
              </a:rPr>
              <a:t>register</a:t>
            </a:r>
            <a:endParaRPr lang="de-DE" dirty="0">
              <a:solidFill>
                <a:srgbClr val="000000"/>
              </a:solidFill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5565127" y="2257745"/>
            <a:ext cx="1473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 smtClean="0">
                <a:solidFill>
                  <a:srgbClr val="000000"/>
                </a:solidFill>
              </a:rPr>
              <a:t>create</a:t>
            </a:r>
            <a:r>
              <a:rPr lang="de-DE" dirty="0">
                <a:solidFill>
                  <a:srgbClr val="000000"/>
                </a:solidFill>
              </a:rPr>
              <a:t> </a:t>
            </a:r>
            <a:r>
              <a:rPr lang="de-DE" dirty="0" smtClean="0">
                <a:solidFill>
                  <a:srgbClr val="000000"/>
                </a:solidFill>
              </a:rPr>
              <a:t>plan</a:t>
            </a:r>
            <a:endParaRPr lang="de-DE" dirty="0">
              <a:solidFill>
                <a:srgbClr val="000000"/>
              </a:solidFill>
            </a:endParaRPr>
          </a:p>
        </p:txBody>
      </p:sp>
      <p:sp>
        <p:nvSpPr>
          <p:cNvPr id="32" name="Textfeld 31"/>
          <p:cNvSpPr txBox="1"/>
          <p:nvPr/>
        </p:nvSpPr>
        <p:spPr>
          <a:xfrm>
            <a:off x="1822668" y="2614978"/>
            <a:ext cx="1097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0000"/>
                </a:solidFill>
              </a:rPr>
              <a:t>p</a:t>
            </a:r>
            <a:r>
              <a:rPr lang="de-DE" dirty="0" smtClean="0">
                <a:solidFill>
                  <a:srgbClr val="000000"/>
                </a:solidFill>
              </a:rPr>
              <a:t>ush plan</a:t>
            </a:r>
            <a:endParaRPr lang="de-DE" dirty="0">
              <a:solidFill>
                <a:srgbClr val="000000"/>
              </a:solidFill>
            </a:endParaRPr>
          </a:p>
        </p:txBody>
      </p:sp>
      <p:cxnSp>
        <p:nvCxnSpPr>
          <p:cNvPr id="35" name="Gerade Verbindung 34"/>
          <p:cNvCxnSpPr/>
          <p:nvPr/>
        </p:nvCxnSpPr>
        <p:spPr>
          <a:xfrm>
            <a:off x="3483959" y="2461099"/>
            <a:ext cx="58396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Gerade Verbindung 36"/>
          <p:cNvCxnSpPr/>
          <p:nvPr/>
        </p:nvCxnSpPr>
        <p:spPr>
          <a:xfrm>
            <a:off x="3492957" y="2582776"/>
            <a:ext cx="58396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Gerade Verbindung 37"/>
          <p:cNvCxnSpPr/>
          <p:nvPr/>
        </p:nvCxnSpPr>
        <p:spPr>
          <a:xfrm>
            <a:off x="3492957" y="2705668"/>
            <a:ext cx="58396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Gerade Verbindung 38"/>
          <p:cNvCxnSpPr/>
          <p:nvPr/>
        </p:nvCxnSpPr>
        <p:spPr>
          <a:xfrm>
            <a:off x="4623195" y="2426315"/>
            <a:ext cx="58396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39"/>
          <p:cNvCxnSpPr/>
          <p:nvPr/>
        </p:nvCxnSpPr>
        <p:spPr>
          <a:xfrm>
            <a:off x="4632193" y="2558318"/>
            <a:ext cx="58396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4632193" y="2701862"/>
            <a:ext cx="58396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2" name="Bild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6951" y="2957614"/>
            <a:ext cx="635378" cy="267653"/>
          </a:xfrm>
          <a:prstGeom prst="rect">
            <a:avLst/>
          </a:prstGeom>
        </p:spPr>
      </p:pic>
      <p:sp>
        <p:nvSpPr>
          <p:cNvPr id="43" name="Abgerundete rechteckige Legende 42"/>
          <p:cNvSpPr/>
          <p:nvPr/>
        </p:nvSpPr>
        <p:spPr>
          <a:xfrm>
            <a:off x="1956803" y="1024996"/>
            <a:ext cx="2111123" cy="444575"/>
          </a:xfrm>
          <a:prstGeom prst="wedgeRoundRectCallout">
            <a:avLst>
              <a:gd name="adj1" fmla="val -67366"/>
              <a:gd name="adj2" fmla="val 156391"/>
              <a:gd name="adj3" fmla="val 1666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 err="1">
                <a:solidFill>
                  <a:srgbClr val="000000"/>
                </a:solidFill>
              </a:rPr>
              <a:t>t</a:t>
            </a:r>
            <a:r>
              <a:rPr lang="de-DE" sz="2000" b="1" dirty="0" err="1" smtClean="0">
                <a:solidFill>
                  <a:srgbClr val="000000"/>
                </a:solidFill>
              </a:rPr>
              <a:t>ake</a:t>
            </a:r>
            <a:r>
              <a:rPr lang="de-DE" sz="2000" b="1" dirty="0" smtClean="0">
                <a:solidFill>
                  <a:srgbClr val="000000"/>
                </a:solidFill>
              </a:rPr>
              <a:t> </a:t>
            </a:r>
            <a:r>
              <a:rPr lang="de-DE" sz="2000" b="1" dirty="0" err="1">
                <a:solidFill>
                  <a:srgbClr val="000000"/>
                </a:solidFill>
              </a:rPr>
              <a:t>m</a:t>
            </a:r>
            <a:r>
              <a:rPr lang="de-DE" sz="2000" b="1" dirty="0" err="1" smtClean="0">
                <a:solidFill>
                  <a:srgbClr val="000000"/>
                </a:solidFill>
              </a:rPr>
              <a:t>edicine</a:t>
            </a:r>
            <a:r>
              <a:rPr lang="de-DE" sz="2000" b="1" dirty="0" smtClean="0">
                <a:solidFill>
                  <a:srgbClr val="000000"/>
                </a:solidFill>
              </a:rPr>
              <a:t>!</a:t>
            </a:r>
            <a:endParaRPr lang="de-DE" sz="2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868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/>
      <p:bldP spid="19" grpId="0"/>
      <p:bldP spid="30" grpId="0"/>
      <p:bldP spid="31" grpId="0"/>
      <p:bldP spid="32" grpId="0"/>
      <p:bldP spid="4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Website – Login/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Sign</a:t>
            </a:r>
            <a:r>
              <a:rPr lang="de-DE" sz="4000" dirty="0" smtClean="0">
                <a:solidFill>
                  <a:srgbClr val="497CBB"/>
                </a:solidFill>
                <a:cs typeface="Arial"/>
              </a:rPr>
              <a:t> in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7" name="Bild 6" descr="web-logi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999" y="867197"/>
            <a:ext cx="5990167" cy="28129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Bild 7" descr="web-sign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026" y="1629833"/>
            <a:ext cx="5924223" cy="27819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1769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Website – Home Screen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3" name="Bild 2" descr="web-ho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1080000"/>
            <a:ext cx="7200000" cy="3381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9478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Website – Patient Detail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3" name="Bild 2" descr="web-detai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99" y="1080000"/>
            <a:ext cx="7200000" cy="3381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" name="Gerade Verbindung mit Pfeil 4"/>
          <p:cNvCxnSpPr/>
          <p:nvPr/>
        </p:nvCxnSpPr>
        <p:spPr>
          <a:xfrm flipV="1">
            <a:off x="4470687" y="2725992"/>
            <a:ext cx="836318" cy="2478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668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Website – 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create</a:t>
            </a:r>
            <a:r>
              <a:rPr lang="de-DE" sz="4000" dirty="0" smtClean="0">
                <a:solidFill>
                  <a:srgbClr val="497CBB"/>
                </a:solidFill>
                <a:cs typeface="Arial"/>
              </a:rPr>
              <a:t> </a:t>
            </a:r>
            <a:r>
              <a:rPr lang="de-DE" sz="4000" dirty="0" err="1" smtClean="0">
                <a:solidFill>
                  <a:srgbClr val="497CBB"/>
                </a:solidFill>
                <a:cs typeface="Arial"/>
              </a:rPr>
              <a:t>new</a:t>
            </a:r>
            <a:r>
              <a:rPr lang="de-DE" sz="4000" dirty="0" smtClean="0">
                <a:solidFill>
                  <a:srgbClr val="497CBB"/>
                </a:solidFill>
                <a:cs typeface="Arial"/>
              </a:rPr>
              <a:t> plan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4" name="Bild 3" descr="web-new-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1080000"/>
            <a:ext cx="7200000" cy="3381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32195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61171" y="-37728"/>
            <a:ext cx="8229600" cy="830004"/>
          </a:xfrm>
        </p:spPr>
        <p:txBody>
          <a:bodyPr/>
          <a:lstStyle/>
          <a:p>
            <a:r>
              <a:rPr lang="de-DE" sz="4000" dirty="0" smtClean="0">
                <a:solidFill>
                  <a:srgbClr val="497CBB"/>
                </a:solidFill>
                <a:cs typeface="Arial"/>
              </a:rPr>
              <a:t>Website – Patient Detail</a:t>
            </a:r>
            <a:endParaRPr lang="de-DE" sz="4000" dirty="0">
              <a:solidFill>
                <a:srgbClr val="497CBB"/>
              </a:solidFill>
              <a:cs typeface="Arial"/>
            </a:endParaRPr>
          </a:p>
        </p:txBody>
      </p:sp>
      <p:pic>
        <p:nvPicPr>
          <p:cNvPr id="3" name="Bild 2" descr="web-detai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1080001"/>
            <a:ext cx="7200000" cy="3381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" name="Gerade Verbindung mit Pfeil 4"/>
          <p:cNvCxnSpPr/>
          <p:nvPr/>
        </p:nvCxnSpPr>
        <p:spPr>
          <a:xfrm flipV="1">
            <a:off x="2725777" y="2973808"/>
            <a:ext cx="836318" cy="2478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633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Schwarz .thmx</Template>
  <TotalTime>0</TotalTime>
  <Words>180</Words>
  <Application>Microsoft Macintosh PowerPoint</Application>
  <PresentationFormat>Bildschirmpräsentation (16:9)</PresentationFormat>
  <Paragraphs>51</Paragraphs>
  <Slides>17</Slides>
  <Notes>0</Notes>
  <HiddenSlides>0</HiddenSlides>
  <MMClips>2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18" baseType="lpstr">
      <vt:lpstr>Black</vt:lpstr>
      <vt:lpstr>PowerPoint-Präsentation</vt:lpstr>
      <vt:lpstr>Motivation</vt:lpstr>
      <vt:lpstr>DrugMe</vt:lpstr>
      <vt:lpstr>Big Picture</vt:lpstr>
      <vt:lpstr>Website – Login/Sign in</vt:lpstr>
      <vt:lpstr>Website – Home Screen</vt:lpstr>
      <vt:lpstr>Website – Patient Detail</vt:lpstr>
      <vt:lpstr>Website – create new plan</vt:lpstr>
      <vt:lpstr>Website – Patient Detail</vt:lpstr>
      <vt:lpstr>Website – edit plan </vt:lpstr>
      <vt:lpstr>Website – Patient Detail</vt:lpstr>
      <vt:lpstr>App – Startscreen </vt:lpstr>
      <vt:lpstr>App – Medicine detail </vt:lpstr>
      <vt:lpstr>App – Intake notification</vt:lpstr>
      <vt:lpstr>App – Push notification</vt:lpstr>
      <vt:lpstr>Possible extensions</vt:lpstr>
      <vt:lpstr>That was DrugMe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Bernhard Stemmer</dc:creator>
  <cp:lastModifiedBy>Bernhard Stemmer</cp:lastModifiedBy>
  <cp:revision>33</cp:revision>
  <dcterms:created xsi:type="dcterms:W3CDTF">2013-12-16T09:03:35Z</dcterms:created>
  <dcterms:modified xsi:type="dcterms:W3CDTF">2013-12-17T10:06:36Z</dcterms:modified>
</cp:coreProperties>
</file>

<file path=docProps/thumbnail.jpeg>
</file>